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sldIdLst>
    <p:sldId id="859" r:id="rId3"/>
    <p:sldId id="1091" r:id="rId4"/>
    <p:sldId id="1096" r:id="rId5"/>
    <p:sldId id="1122" r:id="rId6"/>
    <p:sldId id="1118" r:id="rId7"/>
    <p:sldId id="1119" r:id="rId8"/>
    <p:sldId id="1120" r:id="rId9"/>
    <p:sldId id="1117" r:id="rId10"/>
    <p:sldId id="1111" r:id="rId11"/>
    <p:sldId id="1130" r:id="rId12"/>
    <p:sldId id="1131" r:id="rId13"/>
    <p:sldId id="1132" r:id="rId14"/>
    <p:sldId id="1133" r:id="rId15"/>
    <p:sldId id="1134" r:id="rId16"/>
    <p:sldId id="1135" r:id="rId17"/>
    <p:sldId id="1123" r:id="rId18"/>
    <p:sldId id="1124" r:id="rId19"/>
    <p:sldId id="1136" r:id="rId20"/>
    <p:sldId id="1137" r:id="rId21"/>
    <p:sldId id="1141" r:id="rId22"/>
    <p:sldId id="1142" r:id="rId23"/>
    <p:sldId id="1143" r:id="rId24"/>
    <p:sldId id="1144" r:id="rId25"/>
    <p:sldId id="1145" r:id="rId26"/>
    <p:sldId id="1138" r:id="rId27"/>
    <p:sldId id="1139" r:id="rId28"/>
    <p:sldId id="1140" r:id="rId29"/>
    <p:sldId id="1125" r:id="rId30"/>
    <p:sldId id="1126" r:id="rId31"/>
    <p:sldId id="1146" r:id="rId32"/>
    <p:sldId id="1147" r:id="rId33"/>
    <p:sldId id="1148" r:id="rId34"/>
    <p:sldId id="1152" r:id="rId35"/>
    <p:sldId id="1149" r:id="rId36"/>
    <p:sldId id="1153" r:id="rId37"/>
    <p:sldId id="1150" r:id="rId38"/>
    <p:sldId id="1154" r:id="rId39"/>
    <p:sldId id="1151" r:id="rId40"/>
    <p:sldId id="1155" r:id="rId4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6379" autoAdjust="0"/>
  </p:normalViewPr>
  <p:slideViewPr>
    <p:cSldViewPr showGuides="1"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notesMaster" Target="notesMasters/notesMaster1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高中化学 必修</a:t>
            </a:r>
            <a:r>
              <a:rPr lang="en-US" altLang="zh-CN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第二册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22.png"/><Relationship Id="rId3" Type="http://schemas.openxmlformats.org/officeDocument/2006/relationships/image" Target="../media/image14.png"/><Relationship Id="rId2" Type="http://schemas.openxmlformats.org/officeDocument/2006/relationships/image" Target="../media/image21.png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1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1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31.png"/><Relationship Id="rId1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14.png"/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1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image" Target="../media/image1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1" Type="http://schemas.openxmlformats.org/officeDocument/2006/relationships/image" Target="../media/image1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1" Type="http://schemas.openxmlformats.org/officeDocument/2006/relationships/image" Target="../media/image13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金属与人类文明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第三单元　金属材料的性能及应用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4典例1.eps" descr="id:214748830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1025426"/>
            <a:ext cx="1203325" cy="387350"/>
          </a:xfrm>
          <a:prstGeom prst="rect">
            <a:avLst/>
          </a:prstGeom>
        </p:spPr>
      </p:pic>
      <p:pic>
        <p:nvPicPr>
          <p:cNvPr id="7" name="24答案.eps" descr="id:21474883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4437112"/>
            <a:ext cx="840740" cy="2997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7677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取得让世界瞩目的科技成果，化学功不可没。下列说法错误的</a:t>
            </a:r>
            <a:r>
              <a:rPr lang="zh-CN" altLang="zh-CN" b="1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b="1" spc="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05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北斗系统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组网成功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北斗芯片中的半导体材料为二氧化硅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嫦娥五号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运载火箭使用液氧、液氢推进剂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产物对环境无污染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石墨烯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锗晶体管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为我国首创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石墨烯属于无机非金属材料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奋斗者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号潜水器外壳材料为钛合金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钛合金耐高压、耐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腐蚀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42678" y="4215231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解析.eps" descr="id:214748832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9930" y="982060"/>
            <a:ext cx="840740" cy="2997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芯片中的半导体材料为硅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液氧、液氢反应生成的产物为水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对环境无污染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石墨烯是碳单质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属于新型无机非金属材料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奋斗者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号潜水器外壳材料为钛合金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钛合金性能优异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具有强度大、耐腐蚀等特点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广泛应用于航空、航天等领域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也用于制造潜水器外壳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典例2.eps" descr="id:214748834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6011" y="921777"/>
            <a:ext cx="1203325" cy="38735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江苏常州高一期末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）一种从镍钼矿中分离钼（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），并得到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的工艺流程如下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798" y="1885371"/>
            <a:ext cx="6706788" cy="397439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64003" y="5879013"/>
            <a:ext cx="106277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已知：镍钼矿中的镍和钼分别以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NiS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MoS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的形式存在；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MgCO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微溶于水。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元素的化合价为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905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1608148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14686" y="1527175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000000"/>
                </a:solidFill>
              </a:rPr>
              <a:t>6</a:t>
            </a:r>
            <a:endParaRPr lang="zh-CN" altLang="en-US"/>
          </a:p>
        </p:txBody>
      </p:sp>
      <p:pic>
        <p:nvPicPr>
          <p:cNvPr id="9" name="24解析.eps" descr="id:21474905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2030" y="2204864"/>
            <a:ext cx="840740" cy="299720"/>
          </a:xfrm>
          <a:prstGeom prst="rect">
            <a:avLst/>
          </a:prstGeom>
        </p:spPr>
      </p:pic>
      <p:sp>
        <p:nvSpPr>
          <p:cNvPr id="10" name="内容占位符 3"/>
          <p:cNvSpPr txBox="1"/>
          <p:nvPr/>
        </p:nvSpPr>
        <p:spPr bwMode="auto">
          <a:xfrm>
            <a:off x="440273" y="2049045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钼矿中的镍和钼分别以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形式存在。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焙烧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镍钼矿中的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元素分别转化为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元素转化为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加水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浸取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过滤出含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的浸渣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滤液中含有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向滤液中加入硫酸镁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可生成碳酸镁沉淀从而除去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的溶解度曲线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采用低温结晶的操作析出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溶液经过离子交换萃取等一系列操作后可得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中铵根离子为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根据化合物中各元素正负化合价代数和为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元素的化合价为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130246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焙烧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时，镍钼矿中的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元素分别转化为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元素转化为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。写出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转化为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的化学方程式：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05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2256220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86694" y="2175247"/>
            <a:ext cx="7007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NiS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000000"/>
                </a:solidFill>
              </a:rPr>
              <a:t>Na</a:t>
            </a:r>
            <a:r>
              <a:rPr lang="en-US" altLang="zh-CN" sz="2400" baseline="-25000">
                <a:solidFill>
                  <a:srgbClr val="000000"/>
                </a:solidFill>
              </a:rPr>
              <a:t>2</a:t>
            </a:r>
            <a:r>
              <a:rPr lang="en-US" altLang="zh-CN" sz="2400">
                <a:solidFill>
                  <a:srgbClr val="000000"/>
                </a:solidFill>
              </a:rPr>
              <a:t>CO</a:t>
            </a:r>
            <a:r>
              <a:rPr lang="en-US" altLang="zh-CN" sz="2400" baseline="-25000">
                <a:solidFill>
                  <a:srgbClr val="000000"/>
                </a:solidFill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000000"/>
                </a:solidFill>
              </a:rPr>
              <a:t>2O</a:t>
            </a:r>
            <a:r>
              <a:rPr lang="en-US" altLang="zh-CN" sz="2400" baseline="-25000">
                <a:solidFill>
                  <a:srgbClr val="000000"/>
                </a:solidFill>
              </a:rPr>
              <a:t>2</a:t>
            </a:r>
            <a:r>
              <a:rPr lang="en-US" altLang="zh-CN" sz="2400">
                <a:solidFill>
                  <a:srgbClr val="000000"/>
                </a:solidFill>
              </a:rPr>
              <a:t>    </a:t>
            </a:r>
            <a:r>
              <a:rPr lang="en-US" altLang="zh-CN" sz="2400" smtClean="0">
                <a:solidFill>
                  <a:srgbClr val="000000"/>
                </a:solidFill>
              </a:rPr>
              <a:t>           NiO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000000"/>
                </a:solidFill>
              </a:rPr>
              <a:t>CO</a:t>
            </a:r>
            <a:r>
              <a:rPr lang="en-US" altLang="zh-CN" sz="2400" baseline="-25000">
                <a:solidFill>
                  <a:srgbClr val="000000"/>
                </a:solidFill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000000"/>
                </a:solidFill>
              </a:rPr>
              <a:t>Na</a:t>
            </a:r>
            <a:r>
              <a:rPr lang="en-US" altLang="zh-CN" sz="2400" baseline="-25000">
                <a:solidFill>
                  <a:srgbClr val="000000"/>
                </a:solidFill>
              </a:rPr>
              <a:t>2</a:t>
            </a:r>
            <a:r>
              <a:rPr lang="en-US" altLang="zh-CN" sz="2400">
                <a:solidFill>
                  <a:srgbClr val="000000"/>
                </a:solidFill>
              </a:rPr>
              <a:t>SO</a:t>
            </a:r>
            <a:r>
              <a:rPr lang="en-US" altLang="zh-CN" sz="2400" baseline="-25000">
                <a:solidFill>
                  <a:srgbClr val="000000"/>
                </a:solidFill>
              </a:rPr>
              <a:t>4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7" name="24解析.eps" descr="id:21474905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8023" y="2845202"/>
            <a:ext cx="840740" cy="29972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06574" y="2708920"/>
            <a:ext cx="114401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      “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焙烧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镍钼矿中的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Ni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元素转化为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NiO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元素转化为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Na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NiS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转化为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NiO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的化学方程式为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NiS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Na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  </a:t>
            </a: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NiO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Na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094" y="3240243"/>
            <a:ext cx="916974" cy="54533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3325" y="2095150"/>
            <a:ext cx="916974" cy="545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净化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时，加入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的目的是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05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5080990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503946" y="5013176"/>
            <a:ext cx="35878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除去多余的碳酸根离子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5" name="24解析.eps" descr="id:21474905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5577552"/>
            <a:ext cx="840740" cy="2997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0854" y="5397023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流程图中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净化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时生成碳酸镁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可知加入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MgSO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的目的是除去多余的碳酸根离子。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4845" y="1627926"/>
            <a:ext cx="5226553" cy="30972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16865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用量对钼浸出率和浸取液中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浓度的影响如图所示。实际生产中选择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用量为理论用量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1.2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倍的原因是</a:t>
                </a:r>
                <a:r>
                  <a:rPr lang="zh-CN" altLang="zh-CN" b="1" u="sng">
                    <a:solidFill>
                      <a:srgbClr val="FEFEFE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　　　　　　　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168653"/>
              </a:xfrm>
              <a:blipFill rotWithShape="1">
                <a:blip r:embed="rId1"/>
                <a:stretch>
                  <a:fillRect l="-2" t="-54" r="1" b="-55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5gh2s353.jpg" descr="id:21474904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782194" y="1996058"/>
            <a:ext cx="3987800" cy="3009900"/>
          </a:xfrm>
          <a:prstGeom prst="rect">
            <a:avLst/>
          </a:prstGeom>
        </p:spPr>
      </p:pic>
      <p:pic>
        <p:nvPicPr>
          <p:cNvPr id="5" name="24答案.eps" descr="id:21474905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132856"/>
            <a:ext cx="840740" cy="2997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0854" y="1916832"/>
            <a:ext cx="7030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高于</a:t>
            </a:r>
            <a:r>
              <a:rPr lang="en-US" altLang="zh-CN" sz="2400">
                <a:solidFill>
                  <a:srgbClr val="000000"/>
                </a:solidFill>
                <a:latin typeface="+mn-lt"/>
              </a:rPr>
              <a:t>1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+mn-lt"/>
              </a:rPr>
              <a:t>2</a:t>
            </a:r>
            <a:r>
              <a:rPr lang="zh-CN" altLang="zh-CN" sz="240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倍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碳酸根离子浓度过大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会导致净化过程消耗过多的硫酸镁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若低于</a:t>
            </a:r>
            <a:r>
              <a:rPr lang="en-US" altLang="zh-CN" sz="2400">
                <a:solidFill>
                  <a:srgbClr val="000000"/>
                </a:solidFill>
                <a:latin typeface="+mn-lt"/>
              </a:rPr>
              <a:t>1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+mn-lt"/>
              </a:rPr>
              <a:t>2</a:t>
            </a:r>
            <a:r>
              <a:rPr lang="zh-CN" altLang="zh-CN" sz="240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倍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钼浸出率较低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7" name="24解析.eps" descr="id:214749050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3154" y="3671158"/>
            <a:ext cx="840740" cy="29972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43831" y="3501008"/>
            <a:ext cx="73355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高于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1.2</a:t>
            </a:r>
            <a:r>
              <a:rPr lang="zh-CN" altLang="zh-CN" sz="240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倍</a:t>
            </a:r>
            <a:r>
              <a:rPr lang="zh-CN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碳酸根离子浓度过大</a:t>
            </a:r>
            <a:r>
              <a:rPr lang="zh-CN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会导致净化过程消耗过多的硫酸镁</a:t>
            </a:r>
            <a:r>
              <a:rPr lang="zh-CN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若低于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1.2</a:t>
            </a:r>
            <a:r>
              <a:rPr lang="zh-CN" altLang="zh-CN" sz="240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倍</a:t>
            </a:r>
            <a:r>
              <a:rPr lang="zh-CN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钼浸出率较低</a:t>
            </a:r>
            <a:r>
              <a:rPr lang="zh-CN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所以选择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Na</a:t>
            </a:r>
            <a:r>
              <a:rPr lang="en-US" altLang="zh-CN" sz="2400" baseline="-250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CO</a:t>
            </a:r>
            <a:r>
              <a:rPr lang="en-US" altLang="zh-CN" sz="2400" baseline="-250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用量为理论用量的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1.2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倍。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的溶解度曲线如图所示。为充分分离出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，工艺流程中的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操作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蒸发结晶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低温结晶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蒸馏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萃取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gh2s354.jpg" descr="id:2147490494;FounderCES"/>
          <p:cNvPicPr/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9222" y="1340768"/>
            <a:ext cx="3388995" cy="2879725"/>
          </a:xfrm>
          <a:prstGeom prst="rect">
            <a:avLst/>
          </a:prstGeom>
        </p:spPr>
      </p:pic>
      <p:pic>
        <p:nvPicPr>
          <p:cNvPr id="5" name="24答案.eps" descr="id:21474905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5394207"/>
            <a:ext cx="840740" cy="2997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34052" y="530120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360854" y="580526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温度较低时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硫酸钠的溶解度远低于钼酸钠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应选用低温结晶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24解析.eps" descr="id:21474905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5978569"/>
            <a:ext cx="84074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）为充分利用资源，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阳离子交换萃取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步骤产生的交换溶液应返回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填流程图方框中的工序名称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）步骤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05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5036983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86694" y="4941761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净化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5" name="24解析.eps" descr="id:21474905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5541039"/>
            <a:ext cx="840740" cy="2997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8582" y="5397023"/>
            <a:ext cx="113681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      “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阳离子交换萃取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步骤产生的交换溶液中含有较多硫酸钠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为充分利用资源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应返回净化步骤。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838" y="1910479"/>
            <a:ext cx="5832648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分解可得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。高温下，可用铝粉还原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得到金属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，该反应的化学方程式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05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4681107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414686" y="4154235"/>
                <a:ext cx="3861955" cy="10970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MoO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2Al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zh-CN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高温</m:t>
                            </m:r>
                          </m:e>
                        </m:bar>
                      </m:num>
                      <m:den>
                        <m:r>
                          <a:rPr lang="en-US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Mo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Al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4686" y="4154235"/>
                <a:ext cx="3861955" cy="1097032"/>
              </a:xfrm>
              <a:prstGeom prst="rect">
                <a:avLst/>
              </a:prstGeom>
              <a:blipFill rotWithShape="1">
                <a:blip r:embed="rId2"/>
                <a:stretch>
                  <a:fillRect l="-14" t="-6" r="11" b="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905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5251267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406574" y="5090339"/>
                <a:ext cx="11440128" cy="16510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高温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可用铝粉还原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MoO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生成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Mo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和氧化铝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反应的化学方程式为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MoO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2Al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zh-CN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高温</m:t>
                            </m:r>
                          </m:e>
                        </m:bar>
                      </m:num>
                      <m:den>
                        <m:r>
                          <a:rPr lang="en-US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Mo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Al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574" y="5090339"/>
                <a:ext cx="11440128" cy="1651029"/>
              </a:xfrm>
              <a:prstGeom prst="rect">
                <a:avLst/>
              </a:prstGeom>
              <a:blipFill rotWithShape="1">
                <a:blip r:embed="rId4"/>
                <a:stretch>
                  <a:fillRect l="-2" t="-11" r="1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3158" y="1748581"/>
            <a:ext cx="5201526" cy="3082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3863" y="692696"/>
            <a:ext cx="6275045" cy="644656"/>
          </a:xfrm>
          <a:prstGeom prst="rect">
            <a:avLst/>
          </a:prstGeom>
        </p:spPr>
      </p:pic>
      <p:pic>
        <p:nvPicPr>
          <p:cNvPr id="4" name="知识点1.eps" descr="id:21474882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106" y="1556792"/>
            <a:ext cx="1409700" cy="38925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5284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金属材料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金属的结构特征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）金属元素在元素周期表中的位置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在元素周期表中，没有金属元素的族是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ⅦA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族，全部为金属元素的族是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ⅦB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）金属元素原子的最外层电子数一般小于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氢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氧化亚铁的制备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）有机层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隔离法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反应在试管底部进行（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这是唯一一个把胶头滴管插入反应溶液的实验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隔氧剂，如加入汽油、苯等密度比水小的有机溶剂（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），由于苯的液封作用，可防止生成的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被氧化，因而可较长时间观察到白色的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沉淀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pc="-1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8862" y="709948"/>
            <a:ext cx="5624475" cy="620999"/>
          </a:xfrm>
          <a:prstGeom prst="rect">
            <a:avLst/>
          </a:prstGeom>
        </p:spPr>
      </p:pic>
      <p:pic>
        <p:nvPicPr>
          <p:cNvPr id="4" name="情境1.eps" descr="id:21474905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5050" y="1556792"/>
            <a:ext cx="1114425" cy="3911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062" y="2348880"/>
            <a:ext cx="1868912" cy="234205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）还原性气体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保护法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该方法是先打开止水夹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，在装置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中反应生成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溶液，并利用产生的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排尽整个装置中的空气，待检验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的纯度后，再关闭止水夹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，利用产生的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溶液压入装置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溶液进行反应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70870" y="1484784"/>
            <a:ext cx="5520590" cy="2458317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天津河北区高一期末改编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）实验室制备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沉淀时，为了防止被氧化，下列措施不正确的是（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配制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溶液的蒸馏水要煮沸除去氧气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把盛有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溶液的胶头滴管插入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再挤出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溶液上面加一层苯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以隔绝空气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用稀硝酸代替稀硫酸与铁反应制备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endParaRPr lang="zh-CN" altLang="en-US"/>
          </a:p>
        </p:txBody>
      </p:sp>
      <p:pic>
        <p:nvPicPr>
          <p:cNvPr id="4" name="24典例1.eps" descr="id:214749054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203325" cy="387350"/>
          </a:xfrm>
          <a:prstGeom prst="rect">
            <a:avLst/>
          </a:prstGeom>
        </p:spPr>
      </p:pic>
      <p:pic>
        <p:nvPicPr>
          <p:cNvPr id="5" name="24答案.eps" descr="id:21474905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4096" y="4186961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67242" y="4005064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配制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溶液的蒸馏水煮沸除去氧气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可防止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被氧化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把盛有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溶液的胶头滴管插入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再挤出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能减少与空气接触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防止生成的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被氧化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溶液上面加一层苯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隔绝空气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可防止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被氧化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稀硝酸具有强氧化性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会将铁氧化为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不能用稀硝酸代替稀硫酸与铁反应制备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4" name="24解析.eps" descr="id:214749055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54850"/>
            <a:ext cx="840740" cy="29972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566" y="73292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铁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及其化合物的相互转化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铁及其化合物之间的转化关系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情境2.eps" descr="id:21474905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90736" y="874425"/>
            <a:ext cx="1123950" cy="39433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734" y="2060848"/>
            <a:ext cx="7740497" cy="396044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2844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上述序号代表的转化的化学方程式或离子方程式：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点燃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28446"/>
              </a:xfrm>
              <a:blipFill rotWithShape="1">
                <a:blip r:embed="rId1"/>
                <a:stretch>
                  <a:fillRect l="-2" t="-12" r="1" b="-2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44696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⑦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⑧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⑩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⑪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3SCN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SCN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446969"/>
              </a:xfrm>
              <a:blipFill rotWithShape="1">
                <a:blip r:embed="rId1"/>
                <a:stretch>
                  <a:fillRect l="-2" t="-903" r="1" b="-151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溶液蚀刻铜箔制造电路板的工艺中，废液（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）处理和资源回收很有意义。如图是回收金属铜和刻蚀液再生的流程图。回答下列问题。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4" name="24典例2.eps" descr="id:214749057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7385" y="908720"/>
            <a:ext cx="1203325" cy="3873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881" y="2659227"/>
            <a:ext cx="7969992" cy="1886459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）沉淀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中含有的单质的化学式是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05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3753906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86694" y="3672933"/>
            <a:ext cx="1521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Fe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</a:rPr>
              <a:t>Cu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5" name="24解析.eps" descr="id:21474905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4329970"/>
            <a:ext cx="840740" cy="2997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0854" y="4149080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铁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离子、铜离子均能与铁反应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分别生成亚铁离子、铜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由于铁过量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则沉淀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中含有的金属单质是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Fe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Cu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0710" y="1513637"/>
            <a:ext cx="7969992" cy="18864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）通入的气体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的化学式是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05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4065384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42678" y="3984411"/>
            <a:ext cx="904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Cl</a:t>
            </a:r>
            <a:r>
              <a:rPr lang="en-US" altLang="zh-CN" sz="2400" baseline="-25000">
                <a:solidFill>
                  <a:srgbClr val="000000"/>
                </a:solidFill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782" y="1484784"/>
            <a:ext cx="7969992" cy="1886459"/>
          </a:xfrm>
          <a:prstGeom prst="rect">
            <a:avLst/>
          </a:prstGeom>
        </p:spPr>
      </p:pic>
      <p:pic>
        <p:nvPicPr>
          <p:cNvPr id="6" name="24解析.eps" descr="id:21474905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4713456"/>
            <a:ext cx="840740" cy="2997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43710" y="4581128"/>
            <a:ext cx="114401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沉淀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中加入适量盐酸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铁溶解生成氯化亚铁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铜不溶解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过滤得到的沉淀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是铜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滤液中的溶质是氯化亚铁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要再转化为氯化铁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需要通入氯气将氯化亚铁转化为氯化铁。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金属的物理通性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）通常情况下，除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外，其余金属在常温下都是固态。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）有金属光泽，不透明。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）有导热性和导电性。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）有延展性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）滤液与气体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反应生成刻蚀液的离子方程式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05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4065384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486694" y="3824435"/>
                <a:ext cx="4052713" cy="7075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2Fe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Cl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2Fe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2Cl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6694" y="3824435"/>
                <a:ext cx="4052713" cy="707501"/>
              </a:xfrm>
              <a:prstGeom prst="rect">
                <a:avLst/>
              </a:prstGeom>
              <a:blipFill rotWithShape="1">
                <a:blip r:embed="rId2"/>
                <a:stretch>
                  <a:fillRect l="-4" t="-4374" r="7" b="-156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0750" y="1630172"/>
            <a:ext cx="7969992" cy="1886459"/>
          </a:xfrm>
          <a:prstGeom prst="rect">
            <a:avLst/>
          </a:prstGeom>
        </p:spPr>
      </p:pic>
      <p:pic>
        <p:nvPicPr>
          <p:cNvPr id="6" name="24解析.eps" descr="id:214749059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4641448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/>
              <p:nvPr/>
            </p:nvSpPr>
            <p:spPr>
              <a:xfrm>
                <a:off x="1478068" y="4386309"/>
                <a:ext cx="9639449" cy="7075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氯气与氯化亚铁反应的离子方程式为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2Fe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Cl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2Fe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2Cl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8068" y="4386309"/>
                <a:ext cx="9639449" cy="707501"/>
              </a:xfrm>
              <a:prstGeom prst="rect">
                <a:avLst/>
              </a:prstGeom>
              <a:blipFill rotWithShape="1">
                <a:blip r:embed="rId5"/>
                <a:stretch>
                  <a:fillRect l="-4" t="-4360" r="6" b="-156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江苏连云港东海高一期末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）以硫铁矿（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主要成分为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）为原料，氨水为沉淀剂制备硫酸亚铁晶体的实验流程如下。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4" name="24典例3.eps" descr="id:214749060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5050" y="908720"/>
            <a:ext cx="1203325" cy="387350"/>
          </a:xfrm>
          <a:prstGeom prst="rect">
            <a:avLst/>
          </a:prstGeom>
        </p:spPr>
      </p:pic>
      <p:pic>
        <p:nvPicPr>
          <p:cNvPr id="6" name="25gh2s355.jpg" descr="id:21474906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2060848"/>
            <a:ext cx="7090554" cy="348098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4566" y="5870387"/>
            <a:ext cx="11451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已知：硫铁矿焙烧后的烧渣主要成分为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FeO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Fe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，还含有少量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SiO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Al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杂质。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）实验室流程中，操作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的名称为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酸浸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时为了提高浸取速率，可以采取的措施是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任写一种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062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5890046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14686" y="5847655"/>
            <a:ext cx="10225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过滤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将硫铁矿粉碎、适当增大硫酸的浓度、适当升高酸浸温度等</a:t>
            </a:r>
            <a:endParaRPr lang="zh-CN" altLang="en-US"/>
          </a:p>
        </p:txBody>
      </p:sp>
      <p:pic>
        <p:nvPicPr>
          <p:cNvPr id="8" name="25gh2s355.jpg" descr="id:21474906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34766" y="2039465"/>
            <a:ext cx="7090554" cy="3480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硫铁矿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通入空气焙烧得硫铁矿烧渣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主要成分为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FeO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还含有少量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杂质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加入硫酸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FeO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溶解转化为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进入滤液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不溶于硫酸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为滤渣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的成分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滤液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中加入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氧化为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向氧化后的混合液中加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入氨水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沉淀而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不沉淀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进入滤液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滤液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中还有铵根离子、硫酸根离子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滤渣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溶解得到含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进行还原得到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最终得到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晶体。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根据分析可知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操作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为过滤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将硫铁矿粉碎、适当增大硫酸的浓度、适当升高酸浸温度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均可以提高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酸浸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浸取速率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解析.eps" descr="id:21474906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1050995"/>
            <a:ext cx="840740" cy="29972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滤液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中加入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时需要控制反应温度为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，原因是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。若用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，其离子方程式为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062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7434" y="5505544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334566" y="5279940"/>
                <a:ext cx="11512136" cy="13174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400" smtClean="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sz="2400" smtClean="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温度低反应速率慢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温度过高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H</a:t>
                </a:r>
                <a:r>
                  <a:rPr lang="en-US" altLang="zh-CN" sz="2400" baseline="-25000">
                    <a:solidFill>
                      <a:schemeClr val="tx1"/>
                    </a:solidFill>
                  </a:rPr>
                  <a:t>2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O</a:t>
                </a:r>
                <a:r>
                  <a:rPr lang="en-US" altLang="zh-CN" sz="2400" baseline="-25000">
                    <a:solidFill>
                      <a:schemeClr val="tx1"/>
                    </a:solidFill>
                  </a:rPr>
                  <a:t>2</a:t>
                </a:r>
                <a:r>
                  <a:rPr lang="zh-CN" altLang="zh-CN" sz="240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易分解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4F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𝐞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  <m:sup>
                        <m:r>
                          <a:rPr lang="en-US" altLang="zh-CN" sz="24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O</a:t>
                </a:r>
                <a:r>
                  <a:rPr lang="en-US" altLang="zh-CN" sz="2400" baseline="-25000">
                    <a:solidFill>
                      <a:schemeClr val="tx1"/>
                    </a:solidFill>
                  </a:rPr>
                  <a:t>2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4H</a:t>
                </a:r>
                <a:r>
                  <a:rPr lang="zh-CN" altLang="zh-CN" sz="2400" baseline="300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chemeClr val="tx1"/>
                    </a:solidFill>
                  </a:rPr>
                  <a:t>4Fe</a:t>
                </a:r>
                <a:r>
                  <a:rPr lang="en-US" altLang="zh-CN" sz="2400" baseline="30000">
                    <a:solidFill>
                      <a:schemeClr val="tx1"/>
                    </a:solidFill>
                  </a:rPr>
                  <a:t>3</a:t>
                </a:r>
                <a:r>
                  <a:rPr lang="zh-CN" altLang="zh-CN" sz="2400" baseline="3000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:endParaRPr lang="en-US" altLang="zh-CN" sz="2400" smtClean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smtClean="0">
                    <a:solidFill>
                      <a:schemeClr val="tx1"/>
                    </a:solidFill>
                  </a:rPr>
                  <a:t>2H</a:t>
                </a:r>
                <a:r>
                  <a:rPr lang="en-US" altLang="zh-CN" sz="2400" baseline="-25000" smtClean="0">
                    <a:solidFill>
                      <a:schemeClr val="tx1"/>
                    </a:solidFill>
                  </a:rPr>
                  <a:t>2</a:t>
                </a:r>
                <a:r>
                  <a:rPr lang="en-US" altLang="zh-CN" sz="2400" smtClean="0">
                    <a:solidFill>
                      <a:schemeClr val="tx1"/>
                    </a:solidFill>
                  </a:rPr>
                  <a:t>O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en-US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66" y="5279940"/>
                <a:ext cx="11512136" cy="1317412"/>
              </a:xfrm>
              <a:prstGeom prst="rect">
                <a:avLst/>
              </a:prstGeom>
              <a:blipFill rotWithShape="1">
                <a:blip r:embed="rId2"/>
                <a:stretch>
                  <a:fillRect l="-5" t="-2355" r="1" b="-37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5gh2s355.jpg" descr="id:21474906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2439856"/>
            <a:ext cx="5688632" cy="2889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53645"/>
                <a:ext cx="11485848" cy="191988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温度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低反应速率慢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温度过高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易分解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故需要控制温度为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38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𝐞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  <m:sup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氧化成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若用氧气代替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其离子方程式为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4F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𝐞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  <m:sup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en-US"/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53645"/>
                <a:ext cx="11485848" cy="1919885"/>
              </a:xfrm>
              <a:blipFill rotWithShape="1">
                <a:blip r:embed="rId1"/>
                <a:stretch>
                  <a:fillRect l="-2" t="-12" r="1" b="-37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解析.eps" descr="id:21474906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57037"/>
            <a:ext cx="840740" cy="29972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混合液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中加入氨水调节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沉淀而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不沉淀，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滤液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中主要成分为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填化学式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062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34566" y="5784612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42678" y="5703639"/>
            <a:ext cx="42466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Al</a:t>
            </a:r>
            <a:r>
              <a:rPr lang="en-US" altLang="zh-CN" sz="2400" baseline="-25000">
                <a:solidFill>
                  <a:srgbClr val="000000"/>
                </a:solidFill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</a:rPr>
              <a:t>SO</a:t>
            </a:r>
            <a:r>
              <a:rPr lang="en-US" altLang="zh-CN" sz="2400" baseline="-25000">
                <a:solidFill>
                  <a:srgbClr val="000000"/>
                </a:solidFill>
              </a:rPr>
              <a:t>4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 baseline="-25000">
                <a:solidFill>
                  <a:srgbClr val="000000"/>
                </a:solidFill>
              </a:rPr>
              <a:t>3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</a:rPr>
              <a:t>NH</a:t>
            </a:r>
            <a:r>
              <a:rPr lang="en-US" altLang="zh-CN" sz="2400" baseline="-25000">
                <a:solidFill>
                  <a:srgbClr val="000000"/>
                </a:solidFill>
              </a:rPr>
              <a:t>4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 baseline="-25000">
                <a:solidFill>
                  <a:srgbClr val="000000"/>
                </a:solidFill>
              </a:rPr>
              <a:t>2</a:t>
            </a:r>
            <a:r>
              <a:rPr lang="en-US" altLang="zh-CN" sz="2400">
                <a:solidFill>
                  <a:srgbClr val="000000"/>
                </a:solidFill>
              </a:rPr>
              <a:t>SO</a:t>
            </a:r>
            <a:r>
              <a:rPr lang="en-US" altLang="zh-CN" sz="2400" baseline="-25000">
                <a:solidFill>
                  <a:srgbClr val="000000"/>
                </a:solidFill>
              </a:rPr>
              <a:t>4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5" name="25gh2s355.jpg" descr="id:21474906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44076" y="1988840"/>
            <a:ext cx="7090554" cy="3480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氨水沉淀时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沉淀而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不沉淀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由分析可知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进入滤液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滤液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中还有铵根离子、硫酸根离子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故滤液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中主要成分为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4" name="24解析.eps" descr="id:21474906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6060" y="905658"/>
            <a:ext cx="840740" cy="29972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）检验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是否完全转化的实验操作是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062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9930" y="5567358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5373216"/>
            <a:ext cx="1148584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z="2400" spc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少量溶液于试管中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滴入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KSCN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如果出现血红色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说明未完全转化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若未出现血红色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说明完全转化</a:t>
            </a:r>
            <a:endParaRPr lang="zh-CN" altLang="zh-CN" sz="1050" spc="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25gh2s355.jpg" descr="id:21474906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1543880"/>
            <a:ext cx="7090554" cy="3480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是否完全转化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可以取少量溶液于试管中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滴入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KSCN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如果出现血红色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说明未完全转化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若未出现血红色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说明完全转化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解析.eps" descr="id:21474906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47182" y="900167"/>
            <a:ext cx="840740" cy="2997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82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1330" y="900094"/>
            <a:ext cx="1504950" cy="399415"/>
          </a:xfrm>
          <a:prstGeom prst="rect">
            <a:avLst/>
          </a:prstGeom>
        </p:spPr>
      </p:pic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）概念：将两种或两种以上的金属（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或金属与非金属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）共熔，制备出的特殊的金属材料。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）性能：合金具有不同于各成分金属的物理、化学性能或机械性能。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熔点：多数比其成分金属都低。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硬度（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）：一般比其成分金属都大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钢铁：铁和碳的合金。有诸多优良的机械性能和电学性能，但在使用过程中很容易被腐蚀。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铝合金：成本低，性能优异，密度小、强度大、塑性好，可加工成各种型材，具有优良的导电性、导热性，抗腐蚀能力强，装饰效果好。使用量仅次于钢。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钛合金：强度高，密度小，耐热性好，易于加工，抗腐蚀性强，远优于不锈钢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无机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非金属材料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）陶瓷、水泥、玻璃为三大硅酸盐产品，属于无机非金属材料。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）硅的导电性介于导体和绝缘体之间，是一种重要的半导体材料，被广泛用于电子工业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的各个领域，如硅芯片等，还可以用于新型能源，如光电池等。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光导纤维的主要成分是二氧化硅，可用来制造通讯光缆，用于光纤通信或传送高强度的激光等。光导纤维导光能力非常强，用光缆代替普通的金属通信电缆可以节约大量有色金属。二氧化硅除了用作光导纤维，还可以制造光学仪器、电子部件等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pc="-100"/>
          </a:p>
        </p:txBody>
      </p:sp>
      <p:pic>
        <p:nvPicPr>
          <p:cNvPr id="4" name="知识点3.eps" descr="id:214749043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514475" cy="40195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）新型陶瓷分为结构陶瓷和功能陶瓷两大类。结构陶瓷具有机械功能、热功能和部分化学功能，如高温结构陶瓷等；功能陶瓷具有光、电、磁、化学和生物等方面的特殊功能，如压电陶瓷等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975640" y="1121202"/>
                <a:ext cx="6092825" cy="484822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sz="2400" i="1">
                              <a:solidFill>
                                <a:srgbClr val="000000"/>
                              </a:solidFill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plcHide m:val="on"/>
                              <m:ctrlPr>
                                <a:rPr lang="zh-CN" altLang="zh-CN" sz="2400" i="1">
                                  <a:solidFill>
                                    <a:srgbClr val="000000"/>
                                  </a:solidFill>
                                  <a:uFill>
                                    <a:solidFill>
                                      <a:srgbClr val="000000"/>
                                    </a:solidFill>
                                  </a:u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zh-CN" altLang="zh-CN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金属材料　</m:t>
                                </m:r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zh-CN" altLang="zh-CN" sz="2400" i="1">
                                        <a:solidFill>
                                          <a:srgbClr val="000000"/>
                                        </a:solidFill>
                                        <a:uFill>
                                          <a:solidFill>
                                            <a:srgbClr val="000000"/>
                                          </a:solidFill>
                                        </a:u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plcHide m:val="on"/>
                                        <m:ctrlPr>
                                          <a:rPr lang="zh-CN" altLang="zh-CN" sz="2400" i="1">
                                            <a:solidFill>
                                              <a:srgbClr val="000000"/>
                                            </a:solidFill>
                                            <a:uFill>
                                              <a:solidFill>
                                                <a:srgbClr val="000000"/>
                                              </a:solidFill>
                                            </a:u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nor/>
                                            </m:rPr>
                                            <a:rPr lang="zh-CN" altLang="zh-CN" sz="24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纯金属：金、银等</m:t>
                                          </m:r>
                                          <m:r>
                                            <a:rPr lang="en-US" altLang="zh-CN" sz="2400" b="1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                                                                             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m:rPr>
                                              <m:nor/>
                                            </m:rPr>
                                            <a:rPr lang="zh-CN" altLang="zh-CN" sz="24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合金：铝合金、不锈钢、铝锂合金、钛合金、武德合金等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zh-CN" altLang="zh-CN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非金属材料　</m:t>
                                </m:r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zh-CN" altLang="zh-CN" sz="2400" i="1">
                                        <a:solidFill>
                                          <a:srgbClr val="000000"/>
                                        </a:solidFill>
                                        <a:uFill>
                                          <a:solidFill>
                                            <a:srgbClr val="000000"/>
                                          </a:solidFill>
                                        </a:u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plcHide m:val="on"/>
                                        <m:ctrlPr>
                                          <a:rPr lang="zh-CN" altLang="zh-CN" sz="2400" i="1">
                                            <a:solidFill>
                                              <a:srgbClr val="000000"/>
                                            </a:solidFill>
                                            <a:uFill>
                                              <a:solidFill>
                                                <a:srgbClr val="000000"/>
                                              </a:solidFill>
                                            </a:u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nor/>
                                            </m:rPr>
                                            <a:rPr lang="zh-CN" altLang="zh-CN" sz="24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硅酸盐材料：玻璃、水泥、陶瓷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m:rPr>
                                              <m:nor/>
                                            </m:rPr>
                                            <a:rPr lang="zh-CN" altLang="zh-CN" sz="24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半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altLang="zh-CN" sz="24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导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zh-CN" altLang="zh-CN" sz="24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体材料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altLang="zh-CN" sz="2400">
                                              <a:solidFill>
                                                <a:srgbClr val="000000"/>
                                              </a:solidFill>
                                              <a:latin typeface="+mn-lt"/>
                                              <a:cs typeface="Times New Roman" panose="02020603050405020304" pitchFamily="18" charset="0"/>
                                            </a:rPr>
                                            <m:t>——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zh-CN" altLang="zh-CN" sz="24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硅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altLang="zh-CN" sz="2400" b="1" i="0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                             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m:rPr>
                                              <m:nor/>
                                            </m:rPr>
                                            <a:rPr lang="zh-CN" altLang="zh-CN" sz="24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光导纤维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altLang="zh-CN" sz="2400" b="1" i="0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              </m:t>
                                          </m:r>
                                          <m:r>
                                            <a:rPr lang="en-US" altLang="zh-CN" sz="2400" b="1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                                  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  <m:r>
                                  <a:rPr lang="en-US" altLang="zh-CN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                                         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zh-CN" altLang="zh-CN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新型陶瓷材料　</m:t>
                                </m:r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zh-CN" altLang="zh-CN" sz="2400" i="1">
                                        <a:solidFill>
                                          <a:srgbClr val="000000"/>
                                        </a:solidFill>
                                        <a:uFill>
                                          <a:solidFill>
                                            <a:srgbClr val="000000"/>
                                          </a:solidFill>
                                        </a:u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plcHide m:val="on"/>
                                        <m:ctrlPr>
                                          <a:rPr lang="zh-CN" altLang="zh-CN" sz="2400" i="1">
                                            <a:solidFill>
                                              <a:srgbClr val="000000"/>
                                            </a:solidFill>
                                            <a:uFill>
                                              <a:solidFill>
                                                <a:srgbClr val="000000"/>
                                              </a:solidFill>
                                            </a:u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m>
                                            <m:mPr>
                                              <m:mcs>
                                                <m:mc>
                                                  <m:mcPr>
                                                    <m:count m:val="1"/>
                                                    <m:mcJc m:val="center"/>
                                                  </m:mcPr>
                                                </m:mc>
                                              </m:mcs>
                                              <m:plcHide m:val="on"/>
                                              <m:ctrlPr>
                                                <a:rPr lang="zh-CN" altLang="zh-CN" sz="2400" i="1">
                                                  <a:solidFill>
                                                    <a:srgbClr val="000000"/>
                                                  </a:solidFill>
                                                  <a:uFill>
                                                    <a:solidFill>
                                                      <a:srgbClr val="000000"/>
                                                    </a:solidFill>
                                                  </a:u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mPr>
                                            <m:mr>
                                              <m:e>
                                                <m:r>
                                                  <m:rPr>
                                                    <m:nor/>
                                                  </m:rPr>
                                                  <a:rPr lang="zh-CN" altLang="zh-CN" sz="240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结构陶瓷：高温结构陶瓷（氧化铝</m:t>
                                                </m:r>
                                              </m:e>
                                            </m:mr>
                                            <m:mr>
                                              <m:e>
                                                <m:r>
                                                  <m:rPr>
                                                    <m:nor/>
                                                  </m:rPr>
                                                  <a:rPr lang="zh-CN" altLang="zh-CN" sz="240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陶瓷、氮化硅陶瓷）</m:t>
                                                </m:r>
                                                <m:r>
                                                  <m:rPr>
                                                    <m:nor/>
                                                  </m:rPr>
                                                  <a:rPr lang="en-US" altLang="zh-CN" sz="2400" b="1" i="0" smtClean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                            </m:t>
                                                </m:r>
                                              </m:e>
                                            </m:mr>
                                          </m:m>
                                        </m:e>
                                      </m:mr>
                                      <m:mr>
                                        <m:e>
                                          <m:r>
                                            <m:rPr>
                                              <m:nor/>
                                            </m:rPr>
                                            <a:rPr lang="zh-CN" altLang="zh-CN" sz="24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功能陶瓷：压电陶瓷</m:t>
                                          </m:r>
                                          <m:r>
                                            <a:rPr lang="en-US" altLang="zh-CN" sz="2400" b="1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                           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  <m:r>
                                  <a:rPr lang="en-US" altLang="zh-CN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                                    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640" y="1121202"/>
                <a:ext cx="6092825" cy="4848225"/>
              </a:xfrm>
              <a:prstGeom prst="rect">
                <a:avLst/>
              </a:prstGeom>
              <a:blipFill rotWithShape="1">
                <a:blip r:embed="rId1"/>
                <a:stretch>
                  <a:fillRect l="-5" t="-9" r="-64237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455712" y="3243412"/>
            <a:ext cx="8149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无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机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材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料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692696"/>
            <a:ext cx="6850505" cy="637559"/>
          </a:xfrm>
          <a:prstGeom prst="rect">
            <a:avLst/>
          </a:prstGeom>
        </p:spPr>
      </p:pic>
      <p:pic>
        <p:nvPicPr>
          <p:cNvPr id="4" name="要点.eps" descr="id:21474882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4460" y="1438654"/>
            <a:ext cx="895350" cy="38100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30898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金属材料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3481" y="2564904"/>
            <a:ext cx="7520593" cy="318128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常见的合金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1412776"/>
            <a:ext cx="6158667" cy="25025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834" y="4221088"/>
            <a:ext cx="6710014" cy="211300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5739</Words>
  <Application>WPS 演示</Application>
  <PresentationFormat>自定义</PresentationFormat>
  <Paragraphs>204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Cambria Math</vt:lpstr>
      <vt:lpstr>Arial Unicode MS</vt:lpstr>
      <vt:lpstr>Calibri</vt:lpstr>
      <vt:lpstr>MS Mincho</vt:lpstr>
      <vt:lpstr>Segoe Print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zyy</cp:lastModifiedBy>
  <cp:revision>417</cp:revision>
  <dcterms:created xsi:type="dcterms:W3CDTF">2020-11-06T05:24:00Z</dcterms:created>
  <dcterms:modified xsi:type="dcterms:W3CDTF">2025-10-22T03:10:28Z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C14BC95FB2C24A55BFB6E9A81910F7A7_12</vt:lpwstr>
  </property>
</Properties>
</file>